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73" r:id="rId2"/>
    <p:sldId id="279" r:id="rId3"/>
    <p:sldId id="277" r:id="rId4"/>
    <p:sldId id="280" r:id="rId5"/>
    <p:sldId id="281" r:id="rId6"/>
    <p:sldId id="282" r:id="rId7"/>
    <p:sldId id="283" r:id="rId8"/>
    <p:sldId id="285" r:id="rId9"/>
    <p:sldId id="284" r:id="rId10"/>
    <p:sldId id="286" r:id="rId11"/>
  </p:sldIdLst>
  <p:sldSz cx="12192000" cy="6858000"/>
  <p:notesSz cx="6858000" cy="9144000"/>
  <p:embeddedFontLst>
    <p:embeddedFont>
      <p:font typeface="Albert Sans" panose="020B0604020202020204" charset="0"/>
      <p:regular r:id="rId13"/>
      <p:bold r:id="rId14"/>
      <p:italic r:id="rId15"/>
      <p:boldItalic r:id="rId16"/>
    </p:embeddedFont>
    <p:embeddedFont>
      <p:font typeface="Albert Sans SemiBold" panose="020B0604020202020204" charset="0"/>
      <p:regular r:id="rId17"/>
      <p:bold r:id="rId18"/>
      <p:italic r:id="rId19"/>
      <p:boldItalic r:id="rId20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B5F8"/>
    <a:srgbClr val="619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5" autoAdjust="0"/>
    <p:restoredTop sz="96590" autoAdjust="0"/>
  </p:normalViewPr>
  <p:slideViewPr>
    <p:cSldViewPr snapToGrid="0" showGuides="1">
      <p:cViewPr varScale="1">
        <p:scale>
          <a:sx n="52" d="100"/>
          <a:sy n="52" d="100"/>
        </p:scale>
        <p:origin x="1176" y="43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E479C-8473-5649-B36A-750E7B20C633}" type="datetimeFigureOut">
              <a:rPr lang="de-DE" smtClean="0"/>
              <a:t>15.07.2024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E2BE3-FDEB-B245-8AD9-FE155515E7D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96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4BC67-9B79-EF75-0AF0-8F81DF93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accent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26B7D-4039-F443-1E7D-319E5DF86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accent6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17BBDAD-58CA-FBFC-962B-8788EF0E35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7465" y="565322"/>
            <a:ext cx="3033077" cy="133900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02AF2BB-2CD2-4D94-98F3-D812D58D6819}"/>
              </a:ext>
            </a:extLst>
          </p:cNvPr>
          <p:cNvSpPr/>
          <p:nvPr userDrawn="1"/>
        </p:nvSpPr>
        <p:spPr>
          <a:xfrm>
            <a:off x="436880" y="5786120"/>
            <a:ext cx="1686560" cy="1071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lbert Sans" pitchFamily="2" charset="0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0AAD-253B-4D87-9A9A-18D772FDF4B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76228" y="6308734"/>
            <a:ext cx="1221711" cy="244830"/>
          </a:xfrm>
        </p:spPr>
        <p:txBody>
          <a:bodyPr/>
          <a:lstStyle>
            <a:lvl1pPr>
              <a:defRPr>
                <a:latin typeface="Albert Sans" pitchFamily="2" charset="0"/>
              </a:defRPr>
            </a:lvl1pPr>
          </a:lstStyle>
          <a:p>
            <a:fld id="{5B7AFE83-4F19-462B-9CDE-B0F73FB92808}" type="datetime1">
              <a:rPr lang="de-DE" smtClean="0"/>
              <a:t>15.07.2024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BD1182-8153-47B0-8C09-8B01CE0F67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latin typeface="Albert Sans" pitchFamily="2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2740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6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094" userDrawn="1">
          <p15:clr>
            <a:srgbClr val="FBAE40"/>
          </p15:clr>
        </p15:guide>
        <p15:guide id="4" orient="horz" pos="913" userDrawn="1">
          <p15:clr>
            <a:srgbClr val="FBAE40"/>
          </p15:clr>
        </p15:guide>
        <p15:guide id="5" orient="horz" pos="6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2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846603"/>
            <a:ext cx="5210175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accent4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640E49-9379-41A3-8ECE-DB18F4715D8E}" type="datetime1">
              <a:rPr lang="de-DE" smtClean="0"/>
              <a:pPr/>
              <a:t>15.07.2024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DCBB7A7-D78F-49F8-BEF4-049208F84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marR="0" indent="0" algn="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 sz="800">
                <a:solidFill>
                  <a:schemeClr val="bg2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Hier können Sie einen Bildnachweis einfügen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6D148F8-63C5-46C5-A34B-F98FD4597797}"/>
              </a:ext>
            </a:extLst>
          </p:cNvPr>
          <p:cNvSpPr/>
          <p:nvPr userDrawn="1"/>
        </p:nvSpPr>
        <p:spPr>
          <a:xfrm>
            <a:off x="9571216" y="-1026339"/>
            <a:ext cx="4300683" cy="4300683"/>
          </a:xfrm>
          <a:prstGeom prst="ellipse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8EFC909-035C-4262-9908-EF1702D9E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3212" y="968591"/>
            <a:ext cx="4730751" cy="47307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Hier können Sie ein 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95425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fld id="{9CF1BF0E-C4E2-4891-8B35-B665088FCB7D}" type="datetime1">
              <a:rPr lang="de-DE" smtClean="0"/>
              <a:t>15.07.2024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49ABC20-F75F-4E1D-BD15-DBC9D6909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C0968FB3-E8DB-458A-A4F8-BFA34FFE8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FD1DD12-F043-4583-B836-133EAD4FE0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68914"/>
            <a:ext cx="3016801" cy="1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bg>
      <p:bgPr>
        <a:solidFill>
          <a:srgbClr val="619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162475E-C213-438E-BB37-4F3ED8A69BD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C936E9E-59F5-471F-A631-941270C81F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16" t="-45931" r="12815" b="12339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15E9D18-F2CB-4662-8EBA-659941955F9A}"/>
                </a:ext>
              </a:extLst>
            </p:cNvPr>
            <p:cNvSpPr/>
            <p:nvPr userDrawn="1"/>
          </p:nvSpPr>
          <p:spPr>
            <a:xfrm>
              <a:off x="0" y="2168872"/>
              <a:ext cx="12192000" cy="2695227"/>
            </a:xfrm>
            <a:prstGeom prst="rect">
              <a:avLst/>
            </a:prstGeom>
            <a:gradFill flip="none" rotWithShape="1">
              <a:gsLst>
                <a:gs pos="0">
                  <a:srgbClr val="619ECF">
                    <a:alpha val="0"/>
                  </a:srgbClr>
                </a:gs>
                <a:gs pos="86000">
                  <a:srgbClr val="619ECF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lbert Sans" pitchFamily="2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0ABACE3-7650-415C-BEB6-3AC3C3EFBBC7}"/>
                </a:ext>
              </a:extLst>
            </p:cNvPr>
            <p:cNvSpPr/>
            <p:nvPr userDrawn="1"/>
          </p:nvSpPr>
          <p:spPr>
            <a:xfrm>
              <a:off x="0" y="4162772"/>
              <a:ext cx="6838950" cy="2695227"/>
            </a:xfrm>
            <a:prstGeom prst="rect">
              <a:avLst/>
            </a:prstGeom>
            <a:gradFill flip="none" rotWithShape="1">
              <a:gsLst>
                <a:gs pos="75000">
                  <a:srgbClr val="002060">
                    <a:alpha val="0"/>
                  </a:srgbClr>
                </a:gs>
                <a:gs pos="100000">
                  <a:schemeClr val="accent1">
                    <a:lumMod val="100000"/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lbert Sans" pitchFamily="2" charset="0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524BC67-9B79-EF75-0AF0-8F81DF93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716"/>
            <a:ext cx="9561843" cy="2133473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26B7D-4039-F443-1E7D-319E5DF86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0AAD-253B-4D87-9A9A-18D772FDF4B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76228" y="6308734"/>
            <a:ext cx="1221711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40000"/>
                    </a:prstClr>
                  </a:outerShdw>
                </a:effectLst>
                <a:latin typeface="Albert Sans" pitchFamily="2" charset="0"/>
              </a:defRPr>
            </a:lvl1pPr>
          </a:lstStyle>
          <a:p>
            <a:fld id="{9508A984-EFA6-4ABD-919A-A9FB76A14789}" type="datetime1">
              <a:rPr lang="de-DE" smtClean="0"/>
              <a:t>15.07.2024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BD1182-8153-47B0-8C09-8B01CE0F67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40000"/>
                    </a:prstClr>
                  </a:outerShdw>
                </a:effectLst>
                <a:latin typeface="Albert Sans" pitchFamily="2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7CBD1EB-984B-43BE-9711-A80AE54FB0C1}"/>
              </a:ext>
            </a:extLst>
          </p:cNvPr>
          <p:cNvSpPr txBox="1"/>
          <p:nvPr userDrawn="1"/>
        </p:nvSpPr>
        <p:spPr>
          <a:xfrm rot="16200000">
            <a:off x="11150600" y="2184400"/>
            <a:ext cx="1866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  <a:latin typeface="Albert Sans" pitchFamily="2" charset="0"/>
              </a:rPr>
              <a:t>Foto: Gregor Hübl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97F438F-8AFB-4F77-B370-9432B72DF9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68914"/>
            <a:ext cx="3016801" cy="1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48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094">
          <p15:clr>
            <a:srgbClr val="FBAE40"/>
          </p15:clr>
        </p15:guide>
        <p15:guide id="4" orient="horz" pos="913">
          <p15:clr>
            <a:srgbClr val="FBAE40"/>
          </p15:clr>
        </p15:guide>
        <p15:guide id="5" orient="horz" pos="6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3F2ED0D-59AA-1DCB-151E-733D18A5D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10954833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3FC9CDE-4414-3EAA-F594-B1C3BC6D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864DA7-6C02-419E-8405-6BE90083A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7A2C-633B-4F9B-B395-7A4263E5FC92}" type="datetime1">
              <a:rPr lang="de-DE" smtClean="0"/>
              <a:t>15.07.2024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BD6E6C-07E6-4F88-B45C-2056E3E3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0C6C7F-0833-4D5B-A2C2-173B6B3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2401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2830F-D331-528E-5294-48095252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5202867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1D6858F6-5929-23CF-45F8-6B80487D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D947893-609E-4FD1-A221-D8EA9C77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5F5F7-FBF1-443B-9947-CF3918B31ED7}" type="datetime1">
              <a:rPr lang="de-DE" smtClean="0"/>
              <a:t>15.07.2024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E977AD6-F42B-468B-AD89-A2B1DA6E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5764AD6-4554-4A6B-9E6D-4A131628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9DA8AEF-4502-44C8-BCAE-522C934A6EA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38271" y="1930624"/>
            <a:ext cx="5202867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38509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2830F-D331-528E-5294-48095252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5181600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CA0A4F3-F587-7736-0D65-8C49FA103C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925638"/>
            <a:ext cx="6096000" cy="4167187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Hier können Sie ein Bild einfügen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89688D5-31CC-8F2D-A204-458401BB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9300D5A-2358-4BDE-8AD0-414C4ED611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16088A7-B90F-420A-8E66-8D0FF32A9A66}" type="datetime1">
              <a:rPr lang="de-DE" smtClean="0"/>
              <a:pPr/>
              <a:t>15.07.2024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94070B-692A-47CC-9F84-5FC408B781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6F22E22-B305-4BA3-A40C-CD4F970AE3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5C21017-6096-429D-B5EA-A79AA139C5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indent="0" algn="r">
              <a:buNone/>
              <a:defRPr sz="800">
                <a:solidFill>
                  <a:schemeClr val="bg2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Bildnachweis</a:t>
            </a:r>
          </a:p>
        </p:txBody>
      </p:sp>
    </p:spTree>
    <p:extLst>
      <p:ext uri="{BB962C8B-B14F-4D97-AF65-F5344CB8AC3E}">
        <p14:creationId xmlns:p14="http://schemas.microsoft.com/office/powerpoint/2010/main" val="65826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846603"/>
            <a:ext cx="8202613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bg1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2E2233-BC02-4692-A2EE-F8906B800895}" type="datetime1">
              <a:rPr lang="de-DE" smtClean="0"/>
              <a:t>15.07.2024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Institut / Lehrstuhl / Dezernat 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9C29918-CB2F-4B95-8F78-CDB747560B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825" y="6144225"/>
            <a:ext cx="1366153" cy="60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846603"/>
            <a:ext cx="8202612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accent4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33F1B8E-C7B0-4BC0-A26F-A8AA52BED294}" type="datetime1">
              <a:rPr lang="de-DE" smtClean="0"/>
              <a:pPr/>
              <a:t>15.07.2024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32A2A40-5F05-4D0F-A092-D8D65B262210}"/>
              </a:ext>
            </a:extLst>
          </p:cNvPr>
          <p:cNvSpPr/>
          <p:nvPr userDrawn="1"/>
        </p:nvSpPr>
        <p:spPr>
          <a:xfrm>
            <a:off x="9571216" y="-1026339"/>
            <a:ext cx="4300683" cy="4300683"/>
          </a:xfrm>
          <a:prstGeom prst="ellipse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67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1.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846603"/>
            <a:ext cx="5210175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bg1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B3EA6A-073E-4897-BB13-6F337A8F6B33}" type="datetime1">
              <a:rPr lang="de-DE" smtClean="0"/>
              <a:t>15.07.2024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8EFC909-035C-4262-9908-EF1702D9E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3212" y="968591"/>
            <a:ext cx="4730751" cy="47307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>
                <a:solidFill>
                  <a:schemeClr val="accent3"/>
                </a:solidFill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Hier können Sie ein Bild einfügen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DCBB7A7-D78F-49F8-BEF4-049208F84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indent="0" algn="r">
              <a:buNone/>
              <a:defRPr sz="800" baseline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Hier können Sie einen Bildnachweis einfügen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D4CF2CF-DA22-47FD-B9AC-5AD97AF32F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825" y="6144225"/>
            <a:ext cx="1366153" cy="60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9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470D71-D16E-50A0-925D-BA830252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F9142C-32A3-29E3-FA58-AB5F5D1D7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600" y="1922400"/>
            <a:ext cx="10953538" cy="41706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9B9DB8-3727-FEA1-3D37-DE24327B5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6227" y="6323366"/>
            <a:ext cx="1221711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fld id="{0CDE434B-56C1-4192-9646-A540D98173F3}" type="datetime1">
              <a:rPr lang="de-DE" smtClean="0"/>
              <a:pPr/>
              <a:t>15.07.2024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71991-F9E6-D3A5-AE88-C9E13C745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7938" y="6323366"/>
            <a:ext cx="2743200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100" b="1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25F8F00-DDB6-EAC2-94F0-6E3DE7068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9360" y="6323366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F3BDEE-35A9-44DE-B226-BF27396B4E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22141" y="6142599"/>
            <a:ext cx="1373522" cy="60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6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50" r:id="rId4"/>
    <p:sldLayoutId id="2147483660" r:id="rId5"/>
    <p:sldLayoutId id="2147483652" r:id="rId6"/>
    <p:sldLayoutId id="2147483651" r:id="rId7"/>
    <p:sldLayoutId id="2147483664" r:id="rId8"/>
    <p:sldLayoutId id="2147483662" r:id="rId9"/>
    <p:sldLayoutId id="2147483665" r:id="rId10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baseline="0">
          <a:solidFill>
            <a:schemeClr val="accent1"/>
          </a:solidFill>
          <a:latin typeface="Albert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1pPr>
      <a:lvl2pPr marL="446400" indent="-228600" algn="l" defTabSz="73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2pPr>
      <a:lvl3pPr marL="6750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3pPr>
      <a:lvl4pPr marL="8802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4pPr>
      <a:lvl5pPr marL="11214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333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orient="horz" pos="1207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iraFT/GreekMinusculeFont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CEFED9-40EF-43B7-A4E3-35A5778132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Greek </a:t>
            </a:r>
            <a:r>
              <a:rPr lang="de-DE" dirty="0" err="1"/>
              <a:t>Minuscule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F3075AD4-DEBA-4778-B202-3EA8004D4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2" y="4183364"/>
            <a:ext cx="9561843" cy="934634"/>
          </a:xfrm>
        </p:spPr>
        <p:txBody>
          <a:bodyPr/>
          <a:lstStyle/>
          <a:p>
            <a:r>
              <a:rPr lang="de-DE" dirty="0"/>
              <a:t>Font and Keyboard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E7F8A2-D773-4ACA-99BE-5517975CAD20}"/>
              </a:ext>
            </a:extLst>
          </p:cNvPr>
          <p:cNvSpPr txBox="1"/>
          <p:nvPr/>
        </p:nvSpPr>
        <p:spPr>
          <a:xfrm>
            <a:off x="707571" y="4864063"/>
            <a:ext cx="609872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spcAft>
                <a:spcPts val="600"/>
              </a:spcAft>
              <a:buClr>
                <a:schemeClr val="accent1"/>
              </a:buClr>
              <a:buSzPct val="140000"/>
            </a:pPr>
            <a:r>
              <a:rPr lang="de-DE" sz="1400" dirty="0">
                <a:solidFill>
                  <a:schemeClr val="bg2"/>
                </a:solidFill>
                <a:latin typeface="Albert Sans" pitchFamily="2" charset="0"/>
              </a:rPr>
              <a:t>Konstantina Eleftheriadi</a:t>
            </a:r>
          </a:p>
          <a:p>
            <a:pPr fontAlgn="ctr">
              <a:spcAft>
                <a:spcPts val="600"/>
              </a:spcAft>
              <a:buClr>
                <a:schemeClr val="accent1"/>
              </a:buClr>
              <a:buSzPct val="140000"/>
            </a:pPr>
            <a:r>
              <a:rPr lang="de-DE" sz="1400" dirty="0">
                <a:solidFill>
                  <a:schemeClr val="bg2"/>
                </a:solidFill>
                <a:latin typeface="Albert Sans" pitchFamily="2" charset="0"/>
              </a:rPr>
              <a:t>M.NR.: 7418145</a:t>
            </a:r>
          </a:p>
          <a:p>
            <a:pPr fontAlgn="ctr">
              <a:spcAft>
                <a:spcPts val="600"/>
              </a:spcAft>
              <a:buClr>
                <a:schemeClr val="accent1"/>
              </a:buClr>
              <a:buSzPct val="140000"/>
            </a:pPr>
            <a:r>
              <a:rPr lang="de-DE" sz="1400" dirty="0">
                <a:solidFill>
                  <a:schemeClr val="bg2"/>
                </a:solidFill>
                <a:latin typeface="Albert Sans" pitchFamily="2" charset="0"/>
              </a:rPr>
              <a:t>Übung </a:t>
            </a:r>
            <a:r>
              <a:rPr lang="en-US" sz="1400" dirty="0">
                <a:solidFill>
                  <a:schemeClr val="bg2"/>
                </a:solidFill>
                <a:latin typeface="Albert Sans" pitchFamily="2" charset="0"/>
              </a:rPr>
              <a:t>Preserve our shared Cultural Heritage – Recorded Data, Writing Systems, Scripts</a:t>
            </a:r>
          </a:p>
          <a:p>
            <a:pPr fontAlgn="ctr">
              <a:spcAft>
                <a:spcPts val="600"/>
              </a:spcAft>
              <a:buClr>
                <a:schemeClr val="accent1"/>
              </a:buClr>
              <a:buSzPct val="140000"/>
            </a:pPr>
            <a:r>
              <a:rPr lang="en-US" sz="1400" dirty="0">
                <a:solidFill>
                  <a:schemeClr val="bg2"/>
                </a:solidFill>
                <a:latin typeface="Albert Sans" pitchFamily="2" charset="0"/>
              </a:rPr>
              <a:t>Lecturer: </a:t>
            </a:r>
            <a:r>
              <a:rPr lang="en-US" sz="1400" dirty="0" err="1">
                <a:solidFill>
                  <a:schemeClr val="bg2"/>
                </a:solidFill>
                <a:latin typeface="Albert Sans" pitchFamily="2" charset="0"/>
              </a:rPr>
              <a:t>Vyshantha</a:t>
            </a:r>
            <a:r>
              <a:rPr lang="en-US" sz="1400" dirty="0">
                <a:solidFill>
                  <a:schemeClr val="bg2"/>
                </a:solidFill>
                <a:latin typeface="Albert Sans" pitchFamily="2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Albert Sans" pitchFamily="2" charset="0"/>
              </a:rPr>
              <a:t>Simha</a:t>
            </a:r>
            <a:endParaRPr lang="en-US" sz="1400" dirty="0">
              <a:solidFill>
                <a:schemeClr val="bg2"/>
              </a:solidFill>
              <a:latin typeface="Albert Sans" pitchFamily="2" charset="0"/>
            </a:endParaRPr>
          </a:p>
          <a:p>
            <a:pPr fontAlgn="ctr">
              <a:spcAft>
                <a:spcPts val="600"/>
              </a:spcAft>
              <a:buClr>
                <a:schemeClr val="accent1"/>
              </a:buClr>
              <a:buSzPct val="140000"/>
            </a:pPr>
            <a:r>
              <a:rPr lang="en-US" sz="1400" dirty="0">
                <a:solidFill>
                  <a:schemeClr val="bg2"/>
                </a:solidFill>
                <a:latin typeface="Albert Sans" pitchFamily="2" charset="0"/>
              </a:rPr>
              <a:t>Summer Semester 2024</a:t>
            </a:r>
            <a:endParaRPr lang="de-DE" sz="1400" dirty="0">
              <a:solidFill>
                <a:schemeClr val="bg2"/>
              </a:solidFill>
              <a:latin typeface="Albert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112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4F3E29-BEBE-9DD8-8C3A-3A42350136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https://github.com/ShiiraFT/GreekMinusculeFont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Work in progress. Will </a:t>
            </a:r>
            <a:r>
              <a:rPr lang="en-US"/>
              <a:t>be appended.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69C570-4B24-BB51-3A15-96382968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FE6C1-1E0D-FE3D-BD44-C62C04F9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7A2C-633B-4F9B-B395-7A4263E5FC92}" type="datetime1">
              <a:rPr lang="de-DE" smtClean="0"/>
              <a:t>15.07.2024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7FEBB-0258-8064-9541-B9C91CA0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034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158516"/>
            <a:ext cx="10954833" cy="4167393"/>
          </a:xfrm>
        </p:spPr>
        <p:txBody>
          <a:bodyPr/>
          <a:lstStyle/>
          <a:p>
            <a:r>
              <a:rPr lang="en-US" dirty="0"/>
              <a:t>The Greek Minuscule</a:t>
            </a:r>
          </a:p>
          <a:p>
            <a:endParaRPr lang="en-US" dirty="0"/>
          </a:p>
          <a:p>
            <a:r>
              <a:rPr lang="en-US" dirty="0"/>
              <a:t>The font</a:t>
            </a:r>
          </a:p>
          <a:p>
            <a:endParaRPr lang="en-US" dirty="0"/>
          </a:p>
          <a:p>
            <a:r>
              <a:rPr lang="en-US" dirty="0"/>
              <a:t>The keyboard</a:t>
            </a:r>
          </a:p>
          <a:p>
            <a:endParaRPr lang="en-US" dirty="0"/>
          </a:p>
          <a:p>
            <a:r>
              <a:rPr lang="en-US" dirty="0"/>
              <a:t>Purpose</a:t>
            </a:r>
          </a:p>
          <a:p>
            <a:endParaRPr lang="en-US" dirty="0"/>
          </a:p>
          <a:p>
            <a:r>
              <a:rPr lang="en-US" dirty="0"/>
              <a:t>Refinement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649482"/>
          </a:xfrm>
        </p:spPr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4" name="Foliennummernplatzhalter 6">
            <a:extLst>
              <a:ext uri="{FF2B5EF4-FFF2-40B4-BE49-F238E27FC236}">
                <a16:creationId xmlns:a16="http://schemas.microsoft.com/office/drawing/2014/main" id="{41DC4657-E2B0-523F-C640-E3981924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8467" y="6613170"/>
            <a:ext cx="2743200" cy="244830"/>
          </a:xfrm>
        </p:spPr>
        <p:txBody>
          <a:bodyPr/>
          <a:lstStyle/>
          <a:p>
            <a:fld id="{833FA4B0-7731-EC49-88EA-B5E921ABE78A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260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6" y="1158516"/>
            <a:ext cx="4734780" cy="4167393"/>
          </a:xfrm>
        </p:spPr>
        <p:txBody>
          <a:bodyPr/>
          <a:lstStyle/>
          <a:p>
            <a:r>
              <a:rPr lang="en-US" dirty="0"/>
              <a:t>Development: 9th-10th c. in Constantinople</a:t>
            </a:r>
          </a:p>
          <a:p>
            <a:endParaRPr lang="en-US" dirty="0"/>
          </a:p>
          <a:p>
            <a:r>
              <a:rPr lang="en-US" dirty="0"/>
              <a:t>Commonly used in Byzantine Manuscripts after the 10th c.</a:t>
            </a:r>
          </a:p>
          <a:p>
            <a:endParaRPr lang="en-US" dirty="0"/>
          </a:p>
          <a:p>
            <a:r>
              <a:rPr lang="en-US" dirty="0"/>
              <a:t>Different styles, traditionally categorized in 4 larger periods (Thompson 1911)</a:t>
            </a:r>
          </a:p>
          <a:p>
            <a:pPr lvl="1"/>
            <a:r>
              <a:rPr lang="en-US" i="1" dirty="0"/>
              <a:t>Codices </a:t>
            </a:r>
            <a:r>
              <a:rPr lang="en-US" i="1" dirty="0" err="1"/>
              <a:t>Vetustissimi</a:t>
            </a:r>
            <a:r>
              <a:rPr lang="en-US" i="1" dirty="0"/>
              <a:t> </a:t>
            </a:r>
            <a:r>
              <a:rPr lang="en-US" dirty="0"/>
              <a:t>(9th-mid. 10th. c.)</a:t>
            </a:r>
          </a:p>
          <a:p>
            <a:pPr lvl="1"/>
            <a:r>
              <a:rPr lang="en-US" i="1" dirty="0"/>
              <a:t>Codices </a:t>
            </a:r>
            <a:r>
              <a:rPr lang="en-US" i="1" dirty="0" err="1"/>
              <a:t>Vetusti</a:t>
            </a:r>
            <a:r>
              <a:rPr lang="en-US" i="1" dirty="0"/>
              <a:t> </a:t>
            </a:r>
            <a:r>
              <a:rPr lang="en-US" dirty="0"/>
              <a:t>(mid. 10th-mid. 13th c.)</a:t>
            </a:r>
          </a:p>
          <a:p>
            <a:pPr lvl="1"/>
            <a:r>
              <a:rPr lang="en-US" i="1" dirty="0"/>
              <a:t>Codices </a:t>
            </a:r>
            <a:r>
              <a:rPr lang="en-US" i="1" dirty="0" err="1"/>
              <a:t>Recentiores</a:t>
            </a:r>
            <a:r>
              <a:rPr lang="en-US" i="1" dirty="0"/>
              <a:t> </a:t>
            </a:r>
            <a:r>
              <a:rPr lang="en-US" dirty="0"/>
              <a:t>(mid. 13th-mid. 15th c.)</a:t>
            </a:r>
          </a:p>
          <a:p>
            <a:pPr lvl="1"/>
            <a:r>
              <a:rPr lang="en-US" i="1" dirty="0"/>
              <a:t>Codices </a:t>
            </a:r>
            <a:r>
              <a:rPr lang="en-US" i="1" dirty="0" err="1"/>
              <a:t>Novelli</a:t>
            </a:r>
            <a:r>
              <a:rPr lang="en-US" i="1" dirty="0"/>
              <a:t> </a:t>
            </a:r>
            <a:r>
              <a:rPr lang="en-US" dirty="0"/>
              <a:t>(mid. 13th-…)</a:t>
            </a:r>
            <a:endParaRPr lang="en-US" i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649482"/>
          </a:xfrm>
        </p:spPr>
        <p:txBody>
          <a:bodyPr/>
          <a:lstStyle/>
          <a:p>
            <a:r>
              <a:rPr lang="de-DE" dirty="0"/>
              <a:t>The Greek </a:t>
            </a:r>
            <a:r>
              <a:rPr lang="de-DE" dirty="0" err="1"/>
              <a:t>Minuscule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94D54E-3AF5-D44B-BD3A-633D4E8D8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944" y="646441"/>
            <a:ext cx="5871987" cy="5565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0AC487-DB0F-0FC1-0E25-F4FF202355E2}"/>
              </a:ext>
            </a:extLst>
          </p:cNvPr>
          <p:cNvSpPr txBox="1"/>
          <p:nvPr/>
        </p:nvSpPr>
        <p:spPr>
          <a:xfrm>
            <a:off x="9128845" y="6259218"/>
            <a:ext cx="2422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  <a:latin typeface="Albert Sans" pitchFamily="2" charset="0"/>
              </a:rPr>
              <a:t>Bodleian Euclid, 888 C.E. (Thompson 1911, 223)</a:t>
            </a:r>
          </a:p>
        </p:txBody>
      </p:sp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C12BF477-0052-F0F6-1C0B-0B35966B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8467" y="6613170"/>
            <a:ext cx="2743200" cy="244830"/>
          </a:xfrm>
        </p:spPr>
        <p:txBody>
          <a:bodyPr/>
          <a:lstStyle/>
          <a:p>
            <a:fld id="{833FA4B0-7731-EC49-88EA-B5E921ABE78A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945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6" y="1158516"/>
            <a:ext cx="4734780" cy="4167393"/>
          </a:xfrm>
        </p:spPr>
        <p:txBody>
          <a:bodyPr/>
          <a:lstStyle/>
          <a:p>
            <a:r>
              <a:rPr lang="en-US" dirty="0"/>
              <a:t>Lower-case letters;</a:t>
            </a:r>
          </a:p>
          <a:p>
            <a:pPr lvl="1"/>
            <a:r>
              <a:rPr lang="en-US" dirty="0"/>
              <a:t>though oftentimes upper-case letters (</a:t>
            </a:r>
            <a:r>
              <a:rPr lang="en-US" dirty="0" err="1"/>
              <a:t>unicial</a:t>
            </a:r>
            <a:r>
              <a:rPr lang="en-US" dirty="0"/>
              <a:t>) intermixed</a:t>
            </a:r>
          </a:p>
          <a:p>
            <a:pPr lvl="1"/>
            <a:r>
              <a:rPr lang="en-US" dirty="0"/>
              <a:t>Duplicate(+) forms of letters</a:t>
            </a:r>
          </a:p>
          <a:p>
            <a:pPr lvl="1"/>
            <a:r>
              <a:rPr lang="en-US" dirty="0"/>
              <a:t>Ligatures</a:t>
            </a:r>
          </a:p>
          <a:p>
            <a:pPr lvl="1"/>
            <a:r>
              <a:rPr lang="en-US" dirty="0"/>
              <a:t>Abbreviations</a:t>
            </a:r>
          </a:p>
          <a:p>
            <a:pPr lvl="1"/>
            <a:endParaRPr lang="en-US" dirty="0"/>
          </a:p>
          <a:p>
            <a:r>
              <a:rPr lang="en-US" dirty="0"/>
              <a:t>“Formal” and “neat”, yet steadily developed more freely –and diversely</a:t>
            </a:r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649482"/>
          </a:xfrm>
        </p:spPr>
        <p:txBody>
          <a:bodyPr/>
          <a:lstStyle/>
          <a:p>
            <a:r>
              <a:rPr lang="de-DE" dirty="0"/>
              <a:t>The Greek </a:t>
            </a:r>
            <a:r>
              <a:rPr lang="de-DE" dirty="0" err="1"/>
              <a:t>Minuscule</a:t>
            </a:r>
            <a:r>
              <a:rPr lang="de-DE" dirty="0"/>
              <a:t> </a:t>
            </a:r>
            <a:r>
              <a:rPr lang="de-DE" sz="1600" dirty="0"/>
              <a:t>(</a:t>
            </a:r>
            <a:r>
              <a:rPr lang="de-DE" sz="1600" dirty="0" err="1"/>
              <a:t>cont</a:t>
            </a:r>
            <a:r>
              <a:rPr lang="de-DE" sz="1600" dirty="0"/>
              <a:t>.)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0AC487-DB0F-0FC1-0E25-F4FF202355E2}"/>
              </a:ext>
            </a:extLst>
          </p:cNvPr>
          <p:cNvSpPr txBox="1"/>
          <p:nvPr/>
        </p:nvSpPr>
        <p:spPr>
          <a:xfrm>
            <a:off x="8634322" y="5496245"/>
            <a:ext cx="29306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  <a:latin typeface="Albert Sans" pitchFamily="2" charset="0"/>
              </a:rPr>
              <a:t>Commentary on Porphyry, 1223 C.E.. (Thompson 1911, 251)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92CF5-BC11-A4DF-E24F-14F626DA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913" y="1470675"/>
            <a:ext cx="5958664" cy="3916650"/>
          </a:xfrm>
          <a:prstGeom prst="rect">
            <a:avLst/>
          </a:prstGeom>
        </p:spPr>
      </p:pic>
      <p:sp>
        <p:nvSpPr>
          <p:cNvPr id="6" name="Foliennummernplatzhalter 6">
            <a:extLst>
              <a:ext uri="{FF2B5EF4-FFF2-40B4-BE49-F238E27FC236}">
                <a16:creationId xmlns:a16="http://schemas.microsoft.com/office/drawing/2014/main" id="{D6E0C113-01FD-A74C-68A4-B38070AE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8467" y="6613170"/>
            <a:ext cx="2743200" cy="244830"/>
          </a:xfrm>
        </p:spPr>
        <p:txBody>
          <a:bodyPr/>
          <a:lstStyle/>
          <a:p>
            <a:fld id="{833FA4B0-7731-EC49-88EA-B5E921ABE78A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5986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6" y="1158516"/>
            <a:ext cx="4734780" cy="4934374"/>
          </a:xfrm>
        </p:spPr>
        <p:txBody>
          <a:bodyPr/>
          <a:lstStyle/>
          <a:p>
            <a:r>
              <a:rPr lang="en-US" dirty="0"/>
              <a:t>Based on the Bodleian – MS. </a:t>
            </a:r>
            <a:r>
              <a:rPr lang="en-US" dirty="0" err="1"/>
              <a:t>Barocci</a:t>
            </a:r>
            <a:r>
              <a:rPr lang="en-US" dirty="0"/>
              <a:t> 102 Manuscript (</a:t>
            </a:r>
            <a:r>
              <a:rPr lang="en-US" i="1" dirty="0"/>
              <a:t>Commentary on Isaiah </a:t>
            </a:r>
            <a:r>
              <a:rPr lang="en-US" dirty="0"/>
              <a:t>by Basil the Great)</a:t>
            </a:r>
            <a:endParaRPr lang="en-US" i="1" dirty="0"/>
          </a:p>
          <a:p>
            <a:pPr lvl="1"/>
            <a:r>
              <a:rPr lang="en-US" dirty="0"/>
              <a:t>Dated: 1090-1100 </a:t>
            </a:r>
          </a:p>
          <a:p>
            <a:pPr lvl="1"/>
            <a:r>
              <a:rPr lang="en-US" dirty="0"/>
              <a:t>Typical example of 11th c. Minuscule script</a:t>
            </a:r>
          </a:p>
          <a:p>
            <a:pPr lvl="1"/>
            <a:r>
              <a:rPr lang="en-US" dirty="0"/>
              <a:t>Readable and in fairly good condition</a:t>
            </a:r>
          </a:p>
          <a:p>
            <a:pPr lvl="1"/>
            <a:r>
              <a:rPr lang="en-US" dirty="0"/>
              <a:t>Transcribed</a:t>
            </a:r>
          </a:p>
          <a:p>
            <a:pPr lvl="1"/>
            <a:r>
              <a:rPr lang="en-US" dirty="0"/>
              <a:t>Fully digitized and available online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649482"/>
          </a:xfrm>
        </p:spPr>
        <p:txBody>
          <a:bodyPr/>
          <a:lstStyle/>
          <a:p>
            <a:r>
              <a:rPr lang="de-DE" dirty="0"/>
              <a:t>The Font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0AC487-DB0F-0FC1-0E25-F4FF202355E2}"/>
              </a:ext>
            </a:extLst>
          </p:cNvPr>
          <p:cNvSpPr txBox="1"/>
          <p:nvPr/>
        </p:nvSpPr>
        <p:spPr>
          <a:xfrm>
            <a:off x="9388527" y="6310958"/>
            <a:ext cx="1762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  <a:latin typeface="Albert Sans" pitchFamily="2" charset="0"/>
              </a:rPr>
              <a:t>Bodleian MS. </a:t>
            </a:r>
            <a:r>
              <a:rPr lang="en-US" sz="800" dirty="0" err="1">
                <a:solidFill>
                  <a:schemeClr val="bg2"/>
                </a:solidFill>
                <a:latin typeface="Albert Sans" pitchFamily="2" charset="0"/>
              </a:rPr>
              <a:t>Barocci</a:t>
            </a:r>
            <a:r>
              <a:rPr lang="en-US" sz="800" dirty="0">
                <a:solidFill>
                  <a:schemeClr val="bg2"/>
                </a:solidFill>
                <a:latin typeface="Albert Sans" pitchFamily="2" charset="0"/>
              </a:rPr>
              <a:t> 102 fol. 75r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AF12C-3E03-354B-1CC2-55593D0E2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1" t="8163" r="9910" b="8844"/>
          <a:stretch/>
        </p:blipFill>
        <p:spPr>
          <a:xfrm>
            <a:off x="6997959" y="559837"/>
            <a:ext cx="4226768" cy="5691674"/>
          </a:xfrm>
          <a:prstGeom prst="rect">
            <a:avLst/>
          </a:prstGeom>
        </p:spPr>
      </p:pic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C847DAD2-257B-FFE7-550D-85BA057B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8467" y="6613170"/>
            <a:ext cx="2743200" cy="244830"/>
          </a:xfrm>
        </p:spPr>
        <p:txBody>
          <a:bodyPr/>
          <a:lstStyle/>
          <a:p>
            <a:fld id="{833FA4B0-7731-EC49-88EA-B5E921ABE78A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4099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76C37D3-5FEE-FC15-88F0-33C2192E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298" y="3518744"/>
            <a:ext cx="4970339" cy="3339256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6" y="1158516"/>
            <a:ext cx="4734780" cy="4934374"/>
          </a:xfrm>
        </p:spPr>
        <p:txBody>
          <a:bodyPr/>
          <a:lstStyle/>
          <a:p>
            <a:r>
              <a:rPr lang="en-US" dirty="0"/>
              <a:t>Methodology:</a:t>
            </a:r>
          </a:p>
          <a:p>
            <a:pPr lvl="1"/>
            <a:r>
              <a:rPr lang="en-US" dirty="0"/>
              <a:t>Inkscape</a:t>
            </a:r>
          </a:p>
          <a:p>
            <a:pPr lvl="1"/>
            <a:r>
              <a:rPr lang="en-US" dirty="0"/>
              <a:t>Tracing of characters and assignment to Greek Unicode letters (lower-case and upper-case)</a:t>
            </a:r>
          </a:p>
          <a:p>
            <a:pPr lvl="1"/>
            <a:r>
              <a:rPr lang="en-US" dirty="0"/>
              <a:t>PUA for:</a:t>
            </a:r>
          </a:p>
          <a:p>
            <a:pPr lvl="2"/>
            <a:r>
              <a:rPr lang="en-US" dirty="0"/>
              <a:t>Variant forms of characters (3)</a:t>
            </a:r>
          </a:p>
          <a:p>
            <a:pPr lvl="2"/>
            <a:r>
              <a:rPr lang="en-US" dirty="0"/>
              <a:t>Ligatures (14)</a:t>
            </a:r>
          </a:p>
          <a:p>
            <a:pPr lvl="3"/>
            <a:r>
              <a:rPr lang="en-US" dirty="0"/>
              <a:t>Connector Characters (8)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649482"/>
          </a:xfrm>
        </p:spPr>
        <p:txBody>
          <a:bodyPr/>
          <a:lstStyle/>
          <a:p>
            <a:r>
              <a:rPr lang="de-DE" dirty="0"/>
              <a:t>The Font </a:t>
            </a:r>
            <a:r>
              <a:rPr lang="de-DE" sz="1600" dirty="0"/>
              <a:t>(</a:t>
            </a:r>
            <a:r>
              <a:rPr lang="de-DE" sz="1600" dirty="0" err="1"/>
              <a:t>cont</a:t>
            </a:r>
            <a:r>
              <a:rPr lang="de-DE" sz="1600" dirty="0"/>
              <a:t>.)</a:t>
            </a: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5DD0BD-4842-D54F-DC49-E6CCC21E2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298" y="0"/>
            <a:ext cx="4970339" cy="33836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5EDE47-4F2A-5227-3EB4-63F195771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927" y="10175"/>
            <a:ext cx="4970338" cy="33905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1877AE-10B4-1C8F-85E2-F103AFA9C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926" y="3447276"/>
            <a:ext cx="4970339" cy="33824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695D981-BD81-5D00-8909-15387937B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3298" y="-31273"/>
            <a:ext cx="5003552" cy="34157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2D8D470-A76C-3D5E-143C-180EBE063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320" y="3462818"/>
            <a:ext cx="4970339" cy="3385007"/>
          </a:xfrm>
          <a:prstGeom prst="rect">
            <a:avLst/>
          </a:prstGeom>
        </p:spPr>
      </p:pic>
      <p:sp>
        <p:nvSpPr>
          <p:cNvPr id="28" name="Foliennummernplatzhalter 6">
            <a:extLst>
              <a:ext uri="{FF2B5EF4-FFF2-40B4-BE49-F238E27FC236}">
                <a16:creationId xmlns:a16="http://schemas.microsoft.com/office/drawing/2014/main" id="{59E4AD42-761A-256B-C58C-0EF24F94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8467" y="6613170"/>
            <a:ext cx="2743200" cy="244830"/>
          </a:xfrm>
        </p:spPr>
        <p:txBody>
          <a:bodyPr/>
          <a:lstStyle/>
          <a:p>
            <a:fld id="{833FA4B0-7731-EC49-88EA-B5E921ABE78A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482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158516"/>
            <a:ext cx="10619285" cy="1724643"/>
          </a:xfrm>
        </p:spPr>
        <p:txBody>
          <a:bodyPr numCol="2"/>
          <a:lstStyle/>
          <a:p>
            <a:r>
              <a:rPr lang="en-US" dirty="0" err="1"/>
              <a:t>FontForge</a:t>
            </a:r>
            <a:endParaRPr lang="en-US" dirty="0"/>
          </a:p>
          <a:p>
            <a:pPr lvl="1"/>
            <a:r>
              <a:rPr lang="en-US" dirty="0"/>
              <a:t>Fixing of nodes</a:t>
            </a:r>
          </a:p>
          <a:p>
            <a:pPr lvl="1"/>
            <a:r>
              <a:rPr lang="en-US" dirty="0"/>
              <a:t>Fixing of positioning (baseline, height, spacing)</a:t>
            </a:r>
          </a:p>
          <a:p>
            <a:endParaRPr lang="en-US" dirty="0"/>
          </a:p>
          <a:p>
            <a:r>
              <a:rPr lang="en-US" dirty="0"/>
              <a:t>Keyman Developer </a:t>
            </a:r>
          </a:p>
          <a:p>
            <a:pPr lvl="1"/>
            <a:r>
              <a:rPr lang="en-US" dirty="0"/>
              <a:t>Development of physical and on-screen keyboard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649482"/>
          </a:xfrm>
        </p:spPr>
        <p:txBody>
          <a:bodyPr/>
          <a:lstStyle/>
          <a:p>
            <a:r>
              <a:rPr lang="de-DE" dirty="0"/>
              <a:t>The Keyboard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8467" y="6613170"/>
            <a:ext cx="2743200" cy="244830"/>
          </a:xfrm>
        </p:spPr>
        <p:txBody>
          <a:bodyPr/>
          <a:lstStyle/>
          <a:p>
            <a:fld id="{833FA4B0-7731-EC49-88EA-B5E921ABE78A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2725A-B312-779A-31DB-A83479D78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2045500" y="2416629"/>
            <a:ext cx="8597617" cy="44413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C67ED-C6BF-516D-5F65-7BBFA5C3C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05" b="5306"/>
          <a:stretch/>
        </p:blipFill>
        <p:spPr>
          <a:xfrm>
            <a:off x="2339207" y="2398655"/>
            <a:ext cx="8010201" cy="38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6" y="1158516"/>
            <a:ext cx="5583866" cy="3768047"/>
          </a:xfrm>
        </p:spPr>
        <p:txBody>
          <a:bodyPr numCol="1"/>
          <a:lstStyle/>
          <a:p>
            <a:r>
              <a:rPr lang="en-US" dirty="0"/>
              <a:t>Diplomatic transcription of manuscripts</a:t>
            </a:r>
          </a:p>
          <a:p>
            <a:pPr lvl="1"/>
            <a:r>
              <a:rPr lang="en-US" dirty="0"/>
              <a:t>Dating and contextualization </a:t>
            </a:r>
          </a:p>
          <a:p>
            <a:pPr lvl="1"/>
            <a:endParaRPr lang="en-US" dirty="0"/>
          </a:p>
          <a:p>
            <a:r>
              <a:rPr lang="en-US" dirty="0"/>
              <a:t>Use in DL Networks for de-coding manuscripts</a:t>
            </a:r>
          </a:p>
          <a:p>
            <a:endParaRPr lang="en-US" dirty="0"/>
          </a:p>
          <a:p>
            <a:r>
              <a:rPr lang="en-US" dirty="0"/>
              <a:t>Teaching and education</a:t>
            </a:r>
          </a:p>
          <a:p>
            <a:endParaRPr lang="en-US" dirty="0"/>
          </a:p>
          <a:p>
            <a:r>
              <a:rPr lang="en-US" dirty="0"/>
              <a:t>Public outreach and entertainment</a:t>
            </a:r>
          </a:p>
          <a:p>
            <a:pPr lvl="1"/>
            <a:r>
              <a:rPr lang="en-US" dirty="0"/>
              <a:t>Cavafy script by the Onassis Foundation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649482"/>
          </a:xfrm>
        </p:spPr>
        <p:txBody>
          <a:bodyPr/>
          <a:lstStyle/>
          <a:p>
            <a:r>
              <a:rPr lang="en-US" dirty="0"/>
              <a:t>Purpose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8467" y="6613170"/>
            <a:ext cx="2743200" cy="244830"/>
          </a:xfrm>
        </p:spPr>
        <p:txBody>
          <a:bodyPr/>
          <a:lstStyle/>
          <a:p>
            <a:fld id="{833FA4B0-7731-EC49-88EA-B5E921ABE78A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5527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6" y="1158517"/>
            <a:ext cx="10819388" cy="2471092"/>
          </a:xfrm>
        </p:spPr>
        <p:txBody>
          <a:bodyPr numCol="2"/>
          <a:lstStyle/>
          <a:p>
            <a:r>
              <a:rPr lang="en-US" dirty="0"/>
              <a:t>Additions:</a:t>
            </a:r>
          </a:p>
          <a:p>
            <a:pPr lvl="1"/>
            <a:r>
              <a:rPr lang="en-US" dirty="0"/>
              <a:t>More variants (if applicable)</a:t>
            </a:r>
          </a:p>
          <a:p>
            <a:pPr lvl="1"/>
            <a:r>
              <a:rPr lang="en-US" dirty="0"/>
              <a:t>More ligatures (if applicable)</a:t>
            </a:r>
          </a:p>
          <a:p>
            <a:pPr lvl="1"/>
            <a:r>
              <a:rPr lang="en-US" dirty="0"/>
              <a:t>Accent marks and diacritics</a:t>
            </a:r>
          </a:p>
          <a:p>
            <a:pPr lvl="1"/>
            <a:r>
              <a:rPr lang="en-US" dirty="0"/>
              <a:t>Special characters</a:t>
            </a:r>
            <a:endParaRPr lang="el-GR" dirty="0"/>
          </a:p>
          <a:p>
            <a:pPr lvl="1"/>
            <a:endParaRPr lang="el-GR" dirty="0"/>
          </a:p>
          <a:p>
            <a:r>
              <a:rPr lang="en-US" dirty="0"/>
              <a:t>Rethinking variant forms and ligatures</a:t>
            </a:r>
          </a:p>
          <a:p>
            <a:pPr lvl="1"/>
            <a:r>
              <a:rPr lang="en-US" dirty="0"/>
              <a:t>Following example of Athena Ruby?</a:t>
            </a:r>
          </a:p>
          <a:p>
            <a:pPr lvl="1"/>
            <a:r>
              <a:rPr lang="en-US" dirty="0"/>
              <a:t>Implementation of different color schemes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649482"/>
          </a:xfrm>
        </p:spPr>
        <p:txBody>
          <a:bodyPr/>
          <a:lstStyle/>
          <a:p>
            <a:r>
              <a:rPr lang="en-US" dirty="0"/>
              <a:t>Refinement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8467" y="6613170"/>
            <a:ext cx="2743200" cy="244830"/>
          </a:xfrm>
        </p:spPr>
        <p:txBody>
          <a:bodyPr/>
          <a:lstStyle/>
          <a:p>
            <a:fld id="{833FA4B0-7731-EC49-88EA-B5E921ABE78A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D2053A-57EF-A7B2-B59C-C5C73C4B2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09" t="60000" r="24839" b="15102"/>
          <a:stretch/>
        </p:blipFill>
        <p:spPr>
          <a:xfrm>
            <a:off x="3194719" y="3288598"/>
            <a:ext cx="5938004" cy="307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23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FFFFF"/>
      </a:lt1>
      <a:dk2>
        <a:srgbClr val="005176"/>
      </a:dk2>
      <a:lt2>
        <a:srgbClr val="005176"/>
      </a:lt2>
      <a:accent1>
        <a:srgbClr val="005176"/>
      </a:accent1>
      <a:accent2>
        <a:srgbClr val="00A1C0"/>
      </a:accent2>
      <a:accent3>
        <a:srgbClr val="00A1C0"/>
      </a:accent3>
      <a:accent4>
        <a:srgbClr val="E05A52"/>
      </a:accent4>
      <a:accent5>
        <a:srgbClr val="E05A52"/>
      </a:accent5>
      <a:accent6>
        <a:srgbClr val="E05A52"/>
      </a:accent6>
      <a:hlink>
        <a:srgbClr val="00A1C0"/>
      </a:hlink>
      <a:folHlink>
        <a:srgbClr val="E05A52"/>
      </a:folHlink>
    </a:clrScheme>
    <a:fontScheme name="UzK 2023">
      <a:majorFont>
        <a:latin typeface="Albert Sans"/>
        <a:ea typeface=""/>
        <a:cs typeface=""/>
      </a:majorFont>
      <a:minorFont>
        <a:latin typeface="Alber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zK_PPT-Master_230201" id="{B5418ECA-8C0A-8F41-8796-9ECF9392E09D}" vid="{F9A25019-F941-2746-8D73-6550E2F1187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</TotalTime>
  <Words>397</Words>
  <Application>Microsoft Office PowerPoint</Application>
  <PresentationFormat>Widescreen</PresentationFormat>
  <Paragraphs>94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Albert Sans</vt:lpstr>
      <vt:lpstr>Albert Sans SemiBold</vt:lpstr>
      <vt:lpstr>Office</vt:lpstr>
      <vt:lpstr>Greek Minuscule Script</vt:lpstr>
      <vt:lpstr>Structure</vt:lpstr>
      <vt:lpstr>The Greek Minuscule</vt:lpstr>
      <vt:lpstr>The Greek Minuscule (cont.)</vt:lpstr>
      <vt:lpstr>The Font</vt:lpstr>
      <vt:lpstr>The Font (cont.)</vt:lpstr>
      <vt:lpstr>The Keyboard</vt:lpstr>
      <vt:lpstr>Purpose</vt:lpstr>
      <vt:lpstr>Refinement</vt:lpstr>
      <vt:lpstr>GitHub 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Sophia Bernhöft</dc:creator>
  <cp:lastModifiedBy>Konstantina Eleftheriadi</cp:lastModifiedBy>
  <cp:revision>79</cp:revision>
  <dcterms:created xsi:type="dcterms:W3CDTF">2023-01-31T13:16:58Z</dcterms:created>
  <dcterms:modified xsi:type="dcterms:W3CDTF">2024-07-15T10:09:51Z</dcterms:modified>
</cp:coreProperties>
</file>